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4" r:id="rId1"/>
  </p:sldMasterIdLst>
  <p:sldIdLst>
    <p:sldId id="518" r:id="rId2"/>
    <p:sldId id="512" r:id="rId3"/>
    <p:sldId id="508" r:id="rId4"/>
    <p:sldId id="509" r:id="rId5"/>
    <p:sldId id="510" r:id="rId6"/>
    <p:sldId id="511" r:id="rId7"/>
    <p:sldId id="517" r:id="rId8"/>
    <p:sldId id="522" r:id="rId9"/>
    <p:sldId id="520" r:id="rId10"/>
    <p:sldId id="514" r:id="rId11"/>
    <p:sldId id="513" r:id="rId12"/>
    <p:sldId id="515" r:id="rId13"/>
    <p:sldId id="51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Дмитрий Боровиков" initials="ДБ" lastIdx="2" clrIdx="0">
    <p:extLst>
      <p:ext uri="{19B8F6BF-5375-455C-9EA6-DF929625EA0E}">
        <p15:presenceInfo xmlns:p15="http://schemas.microsoft.com/office/powerpoint/2012/main" userId="ff1df7eaf672200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0" autoAdjust="0"/>
    <p:restoredTop sz="94660"/>
  </p:normalViewPr>
  <p:slideViewPr>
    <p:cSldViewPr snapToGrid="0">
      <p:cViewPr varScale="1">
        <p:scale>
          <a:sx n="76" d="100"/>
          <a:sy n="76" d="100"/>
        </p:scale>
        <p:origin x="126"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2-10T16:08:38.578" idx="1">
    <p:pos x="6656" y="1232"/>
    <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2-10T16:56:11.376" idx="2">
    <p:pos x="3376" y="2864"/>
    <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4D643B-434F-492C-A13C-36B392DC16F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22FEB461-D9F2-4E46-AFB2-A87983D036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F8AC76C0-A2BC-43D7-919B-CB6C3B234B06}"/>
              </a:ext>
            </a:extLst>
          </p:cNvPr>
          <p:cNvSpPr>
            <a:spLocks noGrp="1"/>
          </p:cNvSpPr>
          <p:nvPr>
            <p:ph type="dt" sz="half" idx="10"/>
          </p:nvPr>
        </p:nvSpPr>
        <p:spPr/>
        <p:txBody>
          <a:bodyPr/>
          <a:lstStyle/>
          <a:p>
            <a:fld id="{48A87A34-81AB-432B-8DAE-1953F412C126}" type="datetimeFigureOut">
              <a:rPr lang="en-US" smtClean="0"/>
              <a:t>2/26/2021</a:t>
            </a:fld>
            <a:endParaRPr lang="en-US" dirty="0"/>
          </a:p>
        </p:txBody>
      </p:sp>
      <p:sp>
        <p:nvSpPr>
          <p:cNvPr id="5" name="Нижний колонтитул 4">
            <a:extLst>
              <a:ext uri="{FF2B5EF4-FFF2-40B4-BE49-F238E27FC236}">
                <a16:creationId xmlns:a16="http://schemas.microsoft.com/office/drawing/2014/main" id="{F94D21C6-027F-4518-BF13-530D362E5965}"/>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DD2572E5-A9E4-4779-8B2A-6229F4AC7D32}"/>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8782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65FEA6-AC63-490A-8D8F-7373B4C68ED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6CD12DF-E44B-4A45-9253-F30757AB1C4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6D6FFB9-7EAF-4F2D-953F-942CCD850FD8}"/>
              </a:ext>
            </a:extLst>
          </p:cNvPr>
          <p:cNvSpPr>
            <a:spLocks noGrp="1"/>
          </p:cNvSpPr>
          <p:nvPr>
            <p:ph type="dt" sz="half" idx="10"/>
          </p:nvPr>
        </p:nvSpPr>
        <p:spPr/>
        <p:txBody>
          <a:bodyPr/>
          <a:lstStyle/>
          <a:p>
            <a:fld id="{48A87A34-81AB-432B-8DAE-1953F412C126}" type="datetimeFigureOut">
              <a:rPr lang="en-US" smtClean="0"/>
              <a:pPr/>
              <a:t>2/26/2021</a:t>
            </a:fld>
            <a:endParaRPr lang="en-US" dirty="0"/>
          </a:p>
        </p:txBody>
      </p:sp>
      <p:sp>
        <p:nvSpPr>
          <p:cNvPr id="5" name="Нижний колонтитул 4">
            <a:extLst>
              <a:ext uri="{FF2B5EF4-FFF2-40B4-BE49-F238E27FC236}">
                <a16:creationId xmlns:a16="http://schemas.microsoft.com/office/drawing/2014/main" id="{62F738A8-8804-4D36-A2E6-8EAA5D01F48B}"/>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8919E241-6B7F-40E1-8AAD-A2CB2FB14B42}"/>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21333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CE73C45-ABA7-4ECA-B9C6-31AF4DA192B1}"/>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BB7980F1-BA5D-4F2A-964A-179E1BADB8D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60BBC07-ABB3-4BFB-A086-12B8F7EA96B9}"/>
              </a:ext>
            </a:extLst>
          </p:cNvPr>
          <p:cNvSpPr>
            <a:spLocks noGrp="1"/>
          </p:cNvSpPr>
          <p:nvPr>
            <p:ph type="dt" sz="half" idx="10"/>
          </p:nvPr>
        </p:nvSpPr>
        <p:spPr/>
        <p:txBody>
          <a:bodyPr/>
          <a:lstStyle/>
          <a:p>
            <a:fld id="{48A87A34-81AB-432B-8DAE-1953F412C126}" type="datetimeFigureOut">
              <a:rPr lang="en-US" smtClean="0"/>
              <a:pPr/>
              <a:t>2/26/2021</a:t>
            </a:fld>
            <a:endParaRPr lang="en-US" dirty="0"/>
          </a:p>
        </p:txBody>
      </p:sp>
      <p:sp>
        <p:nvSpPr>
          <p:cNvPr id="5" name="Нижний колонтитул 4">
            <a:extLst>
              <a:ext uri="{FF2B5EF4-FFF2-40B4-BE49-F238E27FC236}">
                <a16:creationId xmlns:a16="http://schemas.microsoft.com/office/drawing/2014/main" id="{262E8623-8300-4BC9-ACAC-2227A89A82B4}"/>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58CFA98E-947A-43E4-A5BE-82600810B1EC}"/>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35117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6512E7-6B83-4F1C-A04A-497ECF6A97F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CCE2173C-1886-4F22-BD4E-8BE1B893A77E}"/>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7AD617D-4AB3-49FC-937F-A92BB177BD7B}"/>
              </a:ext>
            </a:extLst>
          </p:cNvPr>
          <p:cNvSpPr>
            <a:spLocks noGrp="1"/>
          </p:cNvSpPr>
          <p:nvPr>
            <p:ph type="dt" sz="half" idx="10"/>
          </p:nvPr>
        </p:nvSpPr>
        <p:spPr/>
        <p:txBody>
          <a:bodyPr/>
          <a:lstStyle/>
          <a:p>
            <a:fld id="{48A87A34-81AB-432B-8DAE-1953F412C126}" type="datetimeFigureOut">
              <a:rPr lang="en-US" smtClean="0"/>
              <a:pPr/>
              <a:t>2/26/2021</a:t>
            </a:fld>
            <a:endParaRPr lang="en-US" dirty="0"/>
          </a:p>
        </p:txBody>
      </p:sp>
      <p:sp>
        <p:nvSpPr>
          <p:cNvPr id="5" name="Нижний колонтитул 4">
            <a:extLst>
              <a:ext uri="{FF2B5EF4-FFF2-40B4-BE49-F238E27FC236}">
                <a16:creationId xmlns:a16="http://schemas.microsoft.com/office/drawing/2014/main" id="{DFB9154D-F903-4732-8E7A-F3FB02A98CAC}"/>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E22F10BF-8CC5-40C1-8463-579E9B739F97}"/>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54772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1B677B-22FD-47AE-A1A6-BFBA8814471F}"/>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F4934813-6635-456F-B2C0-B101AFC078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708948A-990B-4AD7-A555-42160E06A63D}"/>
              </a:ext>
            </a:extLst>
          </p:cNvPr>
          <p:cNvSpPr>
            <a:spLocks noGrp="1"/>
          </p:cNvSpPr>
          <p:nvPr>
            <p:ph type="dt" sz="half" idx="10"/>
          </p:nvPr>
        </p:nvSpPr>
        <p:spPr/>
        <p:txBody>
          <a:bodyPr/>
          <a:lstStyle/>
          <a:p>
            <a:fld id="{48A87A34-81AB-432B-8DAE-1953F412C126}" type="datetimeFigureOut">
              <a:rPr lang="en-US" smtClean="0"/>
              <a:t>2/26/2021</a:t>
            </a:fld>
            <a:endParaRPr lang="en-US" dirty="0"/>
          </a:p>
        </p:txBody>
      </p:sp>
      <p:sp>
        <p:nvSpPr>
          <p:cNvPr id="5" name="Нижний колонтитул 4">
            <a:extLst>
              <a:ext uri="{FF2B5EF4-FFF2-40B4-BE49-F238E27FC236}">
                <a16:creationId xmlns:a16="http://schemas.microsoft.com/office/drawing/2014/main" id="{54CF3E69-A424-4D1D-8987-783987DBD231}"/>
              </a:ext>
            </a:extLst>
          </p:cNvPr>
          <p:cNvSpPr>
            <a:spLocks noGrp="1"/>
          </p:cNvSpPr>
          <p:nvPr>
            <p:ph type="ftr" sz="quarter" idx="11"/>
          </p:nvPr>
        </p:nvSpPr>
        <p:spPr/>
        <p:txBody>
          <a:bodyPr/>
          <a:lstStyle/>
          <a:p>
            <a:endParaRPr lang="en-US" dirty="0"/>
          </a:p>
        </p:txBody>
      </p:sp>
      <p:sp>
        <p:nvSpPr>
          <p:cNvPr id="6" name="Номер слайда 5">
            <a:extLst>
              <a:ext uri="{FF2B5EF4-FFF2-40B4-BE49-F238E27FC236}">
                <a16:creationId xmlns:a16="http://schemas.microsoft.com/office/drawing/2014/main" id="{70C6FFDD-FD20-4EBF-8F78-3C476A00EF60}"/>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3481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473A33-AD8F-4D87-8FAD-C7861A7A8AA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EC7E6BA-3E9D-44F4-A1A4-A00E7A59AAD1}"/>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1AF39465-EA3D-4159-A7B9-8C73B972A46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50B2ECB1-CE70-48A7-9E27-B997E529F9BF}"/>
              </a:ext>
            </a:extLst>
          </p:cNvPr>
          <p:cNvSpPr>
            <a:spLocks noGrp="1"/>
          </p:cNvSpPr>
          <p:nvPr>
            <p:ph type="dt" sz="half" idx="10"/>
          </p:nvPr>
        </p:nvSpPr>
        <p:spPr/>
        <p:txBody>
          <a:bodyPr/>
          <a:lstStyle/>
          <a:p>
            <a:fld id="{48A87A34-81AB-432B-8DAE-1953F412C126}" type="datetimeFigureOut">
              <a:rPr lang="en-US" smtClean="0"/>
              <a:pPr/>
              <a:t>2/26/2021</a:t>
            </a:fld>
            <a:endParaRPr lang="en-US" dirty="0"/>
          </a:p>
        </p:txBody>
      </p:sp>
      <p:sp>
        <p:nvSpPr>
          <p:cNvPr id="6" name="Нижний колонтитул 5">
            <a:extLst>
              <a:ext uri="{FF2B5EF4-FFF2-40B4-BE49-F238E27FC236}">
                <a16:creationId xmlns:a16="http://schemas.microsoft.com/office/drawing/2014/main" id="{BA0E9538-1AE0-4F9C-A529-66CFD48FB2EC}"/>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id="{E2A6CE68-72C4-46B0-9A17-6F3B1A6E381E}"/>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98436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D317F3-5E11-4B47-8502-B498774AE5FE}"/>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D4BD2288-4F6B-4F5D-B398-842D924763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272CD5EE-6E55-456C-9375-12F0361577A4}"/>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F2CF89D-4225-4697-87E2-8E9DDF511B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CB72ABA8-6F2E-495B-A3C3-6202F2938EB6}"/>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87BB4B0C-F058-4042-93E2-D8D331011CF1}"/>
              </a:ext>
            </a:extLst>
          </p:cNvPr>
          <p:cNvSpPr>
            <a:spLocks noGrp="1"/>
          </p:cNvSpPr>
          <p:nvPr>
            <p:ph type="dt" sz="half" idx="10"/>
          </p:nvPr>
        </p:nvSpPr>
        <p:spPr/>
        <p:txBody>
          <a:bodyPr/>
          <a:lstStyle/>
          <a:p>
            <a:fld id="{48A87A34-81AB-432B-8DAE-1953F412C126}" type="datetimeFigureOut">
              <a:rPr lang="en-US" smtClean="0"/>
              <a:pPr/>
              <a:t>2/26/2021</a:t>
            </a:fld>
            <a:endParaRPr lang="en-US" dirty="0"/>
          </a:p>
        </p:txBody>
      </p:sp>
      <p:sp>
        <p:nvSpPr>
          <p:cNvPr id="8" name="Нижний колонтитул 7">
            <a:extLst>
              <a:ext uri="{FF2B5EF4-FFF2-40B4-BE49-F238E27FC236}">
                <a16:creationId xmlns:a16="http://schemas.microsoft.com/office/drawing/2014/main" id="{F4AFDD9A-94F1-4A0B-B8E9-D628819D1275}"/>
              </a:ext>
            </a:extLst>
          </p:cNvPr>
          <p:cNvSpPr>
            <a:spLocks noGrp="1"/>
          </p:cNvSpPr>
          <p:nvPr>
            <p:ph type="ftr" sz="quarter" idx="11"/>
          </p:nvPr>
        </p:nvSpPr>
        <p:spPr/>
        <p:txBody>
          <a:bodyPr/>
          <a:lstStyle/>
          <a:p>
            <a:endParaRPr lang="en-US" dirty="0"/>
          </a:p>
        </p:txBody>
      </p:sp>
      <p:sp>
        <p:nvSpPr>
          <p:cNvPr id="9" name="Номер слайда 8">
            <a:extLst>
              <a:ext uri="{FF2B5EF4-FFF2-40B4-BE49-F238E27FC236}">
                <a16:creationId xmlns:a16="http://schemas.microsoft.com/office/drawing/2014/main" id="{DFCB279E-B95B-4F57-90A9-4FCCF5270789}"/>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10839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406248-27E4-43E3-BC75-CD909418ECE7}"/>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D37B0CF-DF0D-4054-9D6C-12B11DF9BAFE}"/>
              </a:ext>
            </a:extLst>
          </p:cNvPr>
          <p:cNvSpPr>
            <a:spLocks noGrp="1"/>
          </p:cNvSpPr>
          <p:nvPr>
            <p:ph type="dt" sz="half" idx="10"/>
          </p:nvPr>
        </p:nvSpPr>
        <p:spPr/>
        <p:txBody>
          <a:bodyPr/>
          <a:lstStyle/>
          <a:p>
            <a:fld id="{48A87A34-81AB-432B-8DAE-1953F412C126}" type="datetimeFigureOut">
              <a:rPr lang="en-US" smtClean="0"/>
              <a:t>2/26/2021</a:t>
            </a:fld>
            <a:endParaRPr lang="en-US" dirty="0"/>
          </a:p>
        </p:txBody>
      </p:sp>
      <p:sp>
        <p:nvSpPr>
          <p:cNvPr id="4" name="Нижний колонтитул 3">
            <a:extLst>
              <a:ext uri="{FF2B5EF4-FFF2-40B4-BE49-F238E27FC236}">
                <a16:creationId xmlns:a16="http://schemas.microsoft.com/office/drawing/2014/main" id="{AA1FA1DF-45D2-4143-8A65-A2C6B77D48AE}"/>
              </a:ext>
            </a:extLst>
          </p:cNvPr>
          <p:cNvSpPr>
            <a:spLocks noGrp="1"/>
          </p:cNvSpPr>
          <p:nvPr>
            <p:ph type="ftr" sz="quarter" idx="11"/>
          </p:nvPr>
        </p:nvSpPr>
        <p:spPr/>
        <p:txBody>
          <a:bodyPr/>
          <a:lstStyle/>
          <a:p>
            <a:endParaRPr lang="en-US" dirty="0"/>
          </a:p>
        </p:txBody>
      </p:sp>
      <p:sp>
        <p:nvSpPr>
          <p:cNvPr id="5" name="Номер слайда 4">
            <a:extLst>
              <a:ext uri="{FF2B5EF4-FFF2-40B4-BE49-F238E27FC236}">
                <a16:creationId xmlns:a16="http://schemas.microsoft.com/office/drawing/2014/main" id="{89EA2E54-270F-4E66-86DC-109E087D33ED}"/>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00942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9E22407B-19E4-483D-B740-A333C1F4EC43}"/>
              </a:ext>
            </a:extLst>
          </p:cNvPr>
          <p:cNvSpPr>
            <a:spLocks noGrp="1"/>
          </p:cNvSpPr>
          <p:nvPr>
            <p:ph type="dt" sz="half" idx="10"/>
          </p:nvPr>
        </p:nvSpPr>
        <p:spPr/>
        <p:txBody>
          <a:bodyPr/>
          <a:lstStyle/>
          <a:p>
            <a:fld id="{48A87A34-81AB-432B-8DAE-1953F412C126}" type="datetimeFigureOut">
              <a:rPr lang="en-US" smtClean="0"/>
              <a:t>2/26/2021</a:t>
            </a:fld>
            <a:endParaRPr lang="en-US" dirty="0"/>
          </a:p>
        </p:txBody>
      </p:sp>
      <p:sp>
        <p:nvSpPr>
          <p:cNvPr id="3" name="Нижний колонтитул 2">
            <a:extLst>
              <a:ext uri="{FF2B5EF4-FFF2-40B4-BE49-F238E27FC236}">
                <a16:creationId xmlns:a16="http://schemas.microsoft.com/office/drawing/2014/main" id="{CC7DFC22-197D-4713-AE24-D04CD17A0846}"/>
              </a:ext>
            </a:extLst>
          </p:cNvPr>
          <p:cNvSpPr>
            <a:spLocks noGrp="1"/>
          </p:cNvSpPr>
          <p:nvPr>
            <p:ph type="ftr" sz="quarter" idx="11"/>
          </p:nvPr>
        </p:nvSpPr>
        <p:spPr/>
        <p:txBody>
          <a:bodyPr/>
          <a:lstStyle/>
          <a:p>
            <a:endParaRPr lang="en-US" dirty="0"/>
          </a:p>
        </p:txBody>
      </p:sp>
      <p:sp>
        <p:nvSpPr>
          <p:cNvPr id="4" name="Номер слайда 3">
            <a:extLst>
              <a:ext uri="{FF2B5EF4-FFF2-40B4-BE49-F238E27FC236}">
                <a16:creationId xmlns:a16="http://schemas.microsoft.com/office/drawing/2014/main" id="{794F37D0-87A3-4D1C-BE64-63C2AA46F33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42886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1A7EC3-038C-494C-A887-95AF34B0562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10EC383F-FF99-40BC-87E5-AFAF6D2481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0438AA48-452E-426C-9615-2D5F3CADDD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F9DE96F-1829-41DB-B47C-DE92F1CCAB91}"/>
              </a:ext>
            </a:extLst>
          </p:cNvPr>
          <p:cNvSpPr>
            <a:spLocks noGrp="1"/>
          </p:cNvSpPr>
          <p:nvPr>
            <p:ph type="dt" sz="half" idx="10"/>
          </p:nvPr>
        </p:nvSpPr>
        <p:spPr/>
        <p:txBody>
          <a:bodyPr/>
          <a:lstStyle/>
          <a:p>
            <a:fld id="{48A87A34-81AB-432B-8DAE-1953F412C126}" type="datetimeFigureOut">
              <a:rPr lang="en-US" smtClean="0"/>
              <a:pPr/>
              <a:t>2/26/2021</a:t>
            </a:fld>
            <a:endParaRPr lang="en-US" dirty="0"/>
          </a:p>
        </p:txBody>
      </p:sp>
      <p:sp>
        <p:nvSpPr>
          <p:cNvPr id="6" name="Нижний колонтитул 5">
            <a:extLst>
              <a:ext uri="{FF2B5EF4-FFF2-40B4-BE49-F238E27FC236}">
                <a16:creationId xmlns:a16="http://schemas.microsoft.com/office/drawing/2014/main" id="{6B1BC814-3AA1-4E12-8430-5BFEBBC7EDFC}"/>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id="{BB864C80-5C4B-47E7-862B-CF4275D5AE48}"/>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37379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F78A7F-E755-4266-922B-8745376273D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69A7301-A153-4F5B-AA80-72EB147562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C000F0DB-B0EB-4549-8389-37F656B570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2561E39-56D6-4735-B7E7-D38610513D81}"/>
              </a:ext>
            </a:extLst>
          </p:cNvPr>
          <p:cNvSpPr>
            <a:spLocks noGrp="1"/>
          </p:cNvSpPr>
          <p:nvPr>
            <p:ph type="dt" sz="half" idx="10"/>
          </p:nvPr>
        </p:nvSpPr>
        <p:spPr/>
        <p:txBody>
          <a:bodyPr/>
          <a:lstStyle/>
          <a:p>
            <a:fld id="{48A87A34-81AB-432B-8DAE-1953F412C126}" type="datetimeFigureOut">
              <a:rPr lang="en-US" smtClean="0"/>
              <a:t>2/26/2021</a:t>
            </a:fld>
            <a:endParaRPr lang="en-US" dirty="0"/>
          </a:p>
        </p:txBody>
      </p:sp>
      <p:sp>
        <p:nvSpPr>
          <p:cNvPr id="6" name="Нижний колонтитул 5">
            <a:extLst>
              <a:ext uri="{FF2B5EF4-FFF2-40B4-BE49-F238E27FC236}">
                <a16:creationId xmlns:a16="http://schemas.microsoft.com/office/drawing/2014/main" id="{7BEAEC41-2378-40CB-8547-D819271E94CD}"/>
              </a:ext>
            </a:extLst>
          </p:cNvPr>
          <p:cNvSpPr>
            <a:spLocks noGrp="1"/>
          </p:cNvSpPr>
          <p:nvPr>
            <p:ph type="ftr" sz="quarter" idx="11"/>
          </p:nvPr>
        </p:nvSpPr>
        <p:spPr/>
        <p:txBody>
          <a:bodyPr/>
          <a:lstStyle/>
          <a:p>
            <a:endParaRPr lang="en-US" dirty="0"/>
          </a:p>
        </p:txBody>
      </p:sp>
      <p:sp>
        <p:nvSpPr>
          <p:cNvPr id="7" name="Номер слайда 6">
            <a:extLst>
              <a:ext uri="{FF2B5EF4-FFF2-40B4-BE49-F238E27FC236}">
                <a16:creationId xmlns:a16="http://schemas.microsoft.com/office/drawing/2014/main" id="{CECC929E-954F-4340-A616-10E903E683C2}"/>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60723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B96F3F-F219-439C-B7A3-FE84A2157F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36F7CBD5-ED3A-44B3-B513-ABC70F8CD2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B84B4B3-D83E-45C4-943E-BF9A7681C0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2/26/2021</a:t>
            </a:fld>
            <a:endParaRPr lang="en-US" dirty="0"/>
          </a:p>
        </p:txBody>
      </p:sp>
      <p:sp>
        <p:nvSpPr>
          <p:cNvPr id="5" name="Нижний колонтитул 4">
            <a:extLst>
              <a:ext uri="{FF2B5EF4-FFF2-40B4-BE49-F238E27FC236}">
                <a16:creationId xmlns:a16="http://schemas.microsoft.com/office/drawing/2014/main" id="{973D249A-6D42-42D0-8DB5-44A85971A5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Номер слайда 5">
            <a:extLst>
              <a:ext uri="{FF2B5EF4-FFF2-40B4-BE49-F238E27FC236}">
                <a16:creationId xmlns:a16="http://schemas.microsoft.com/office/drawing/2014/main" id="{290D5541-5A05-4522-9297-C7B6CEB38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6412954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e.ototvet.ru/npd-doc?npmid=99&amp;npid=901850788&amp;anchor=XA00M9G2N4#XA00M9G2N4" TargetMode="External"/><Relationship Id="rId2" Type="http://schemas.openxmlformats.org/officeDocument/2006/relationships/hyperlink" Target="https://e.ototvet.ru/npd-doc?npmid=99&amp;npid=901850788&amp;anchor=XA00M902N2#XA00M902N2" TargetMode="Externa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8.xml.rels><?xml version="1.0" encoding="UTF-8" standalone="yes"?>
<Relationships xmlns="http://schemas.openxmlformats.org/package/2006/relationships"><Relationship Id="rId2" Type="http://schemas.openxmlformats.org/officeDocument/2006/relationships/hyperlink" Target="https://e.ototvet.ru/npd-doc?npmid=99&amp;npid=901807664&amp;anchor=XA00RQK2P7#XA00RQK2P7"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59C2C6-C36A-458D-90FF-2A6BDD61A716}"/>
              </a:ext>
            </a:extLst>
          </p:cNvPr>
          <p:cNvSpPr txBox="1"/>
          <p:nvPr/>
        </p:nvSpPr>
        <p:spPr>
          <a:xfrm>
            <a:off x="2819400" y="2507734"/>
            <a:ext cx="7137400" cy="1446550"/>
          </a:xfrm>
          <a:prstGeom prst="rect">
            <a:avLst/>
          </a:prstGeom>
          <a:noFill/>
        </p:spPr>
        <p:txBody>
          <a:bodyPr wrap="square">
            <a:spAutoFit/>
          </a:bodyPr>
          <a:lstStyle/>
          <a:p>
            <a:pPr algn="ctr"/>
            <a:r>
              <a:rPr lang="ru-RU" sz="4400" b="1" dirty="0">
                <a:solidFill>
                  <a:schemeClr val="accent3">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Изменения в трудовом законодательстве</a:t>
            </a:r>
            <a:endParaRPr lang="ru-RU" sz="4400" dirty="0">
              <a:solidFill>
                <a:schemeClr val="accent3">
                  <a:lumMod val="50000"/>
                </a:schemeClr>
              </a:solidFill>
            </a:endParaRPr>
          </a:p>
        </p:txBody>
      </p:sp>
    </p:spTree>
    <p:extLst>
      <p:ext uri="{BB962C8B-B14F-4D97-AF65-F5344CB8AC3E}">
        <p14:creationId xmlns:p14="http://schemas.microsoft.com/office/powerpoint/2010/main" val="3162345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DA113B4-AE3C-4BC8-8B4B-357EE4BE883C}"/>
              </a:ext>
            </a:extLst>
          </p:cNvPr>
          <p:cNvSpPr txBox="1"/>
          <p:nvPr/>
        </p:nvSpPr>
        <p:spPr>
          <a:xfrm>
            <a:off x="228600" y="197346"/>
            <a:ext cx="11747500" cy="6001643"/>
          </a:xfrm>
          <a:prstGeom prst="rect">
            <a:avLst/>
          </a:prstGeom>
          <a:noFill/>
        </p:spPr>
        <p:txBody>
          <a:bodyPr wrap="square">
            <a:spAutoFit/>
          </a:bodyPr>
          <a:lstStyle/>
          <a:p>
            <a:pPr algn="just">
              <a:buFont typeface="Wingdings 2" panose="05020102010507070707" pitchFamily="18" charset="2"/>
              <a:buNone/>
            </a:pPr>
            <a:r>
              <a:rPr lang="ru-RU" altLang="ru-RU" sz="2400" b="1" dirty="0">
                <a:solidFill>
                  <a:srgbClr val="FF0000"/>
                </a:solidFill>
                <a:latin typeface="Times New Roman" panose="02020603050405020304" pitchFamily="18" charset="0"/>
                <a:cs typeface="Times New Roman" panose="02020603050405020304" pitchFamily="18" charset="0"/>
              </a:rPr>
              <a:t>Медицинские осмотры:</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Приказ Министерства здравоохранения и социального развития Российской Федерации от 12 апреля 2011 г. N 302н </a:t>
            </a:r>
            <a:r>
              <a:rPr lang="ru-RU" altLang="ru-RU" sz="2400" dirty="0">
                <a:solidFill>
                  <a:schemeClr val="accent1"/>
                </a:solidFill>
                <a:latin typeface="Times New Roman" panose="02020603050405020304" pitchFamily="18" charset="0"/>
                <a:cs typeface="Times New Roman" panose="02020603050405020304" pitchFamily="18" charset="0"/>
              </a:rPr>
              <a:t>(действует до 1 апреля 2021 г.)</a:t>
            </a:r>
            <a:r>
              <a:rPr lang="ru-RU" altLang="ru-RU" sz="2400" dirty="0">
                <a:latin typeface="Times New Roman" panose="02020603050405020304" pitchFamily="18" charset="0"/>
                <a:cs typeface="Times New Roman" panose="02020603050405020304" pitchFamily="18" charset="0"/>
              </a:rPr>
              <a:t> </a:t>
            </a:r>
          </a:p>
          <a:p>
            <a:pPr algn="just">
              <a:buFont typeface="Wingdings 2" panose="05020102010507070707" pitchFamily="18" charset="2"/>
              <a:buNone/>
            </a:pPr>
            <a:endParaRPr lang="ru-RU" altLang="ru-RU" sz="2400" dirty="0">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Приказ Министерства труда и социальной защиты Российской Федерации, Министерства здравоохранения Российской Федерации от 31.12.2020 № 988н/1420н "</a:t>
            </a:r>
          </a:p>
          <a:p>
            <a:pPr algn="just">
              <a:buFont typeface="Wingdings 2" panose="05020102010507070707" pitchFamily="18" charset="2"/>
              <a:buNone/>
            </a:pPr>
            <a:r>
              <a:rPr lang="ru-RU" altLang="ru-RU" sz="2400" dirty="0">
                <a:solidFill>
                  <a:srgbClr val="C00000"/>
                </a:solidFill>
                <a:latin typeface="Times New Roman" panose="02020603050405020304" pitchFamily="18" charset="0"/>
                <a:cs typeface="Times New Roman" panose="02020603050405020304" pitchFamily="18" charset="0"/>
              </a:rPr>
              <a:t>( с 01.04.2021).</a:t>
            </a:r>
          </a:p>
          <a:p>
            <a:pPr algn="just">
              <a:buFont typeface="Wingdings 2" panose="05020102010507070707" pitchFamily="18" charset="2"/>
              <a:buNone/>
            </a:pPr>
            <a:endParaRPr lang="ru-RU" altLang="ru-RU" sz="2400" dirty="0">
              <a:solidFill>
                <a:schemeClr val="accent1"/>
              </a:solidFill>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 Приказ Министерства здравоохранения Российской Федерации от 28.01.2021 № 29н "Об утверждении Порядка проведения обязательных предварительных и периодических медицинских осмотров работников, предусмотренных частью четвертой статьи 213 Трудового кодекса Российской Федерации, перечня медицинских противопоказаний к осуществлению работ с вредными и (или) опасными производственными факторами, а также работам, при выполнении которых проводятся обязательные предварительные и периодические медицинские осмотры» </a:t>
            </a:r>
            <a:r>
              <a:rPr lang="ru-RU" altLang="ru-RU" sz="2400" dirty="0">
                <a:solidFill>
                  <a:srgbClr val="C00000"/>
                </a:solidFill>
                <a:latin typeface="Times New Roman" panose="02020603050405020304" pitchFamily="18" charset="0"/>
                <a:cs typeface="Times New Roman" panose="02020603050405020304" pitchFamily="18" charset="0"/>
              </a:rPr>
              <a:t>( с 01.04.2021)</a:t>
            </a:r>
          </a:p>
          <a:p>
            <a:pPr algn="just">
              <a:buFont typeface="Wingdings 2" panose="05020102010507070707" pitchFamily="18" charset="2"/>
              <a:buNone/>
            </a:pPr>
            <a:endParaRPr lang="ru-RU" alt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0970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59C7F6-56DE-4357-BFC6-6C240B083A7A}"/>
              </a:ext>
            </a:extLst>
          </p:cNvPr>
          <p:cNvSpPr txBox="1"/>
          <p:nvPr/>
        </p:nvSpPr>
        <p:spPr>
          <a:xfrm>
            <a:off x="1416050" y="145534"/>
            <a:ext cx="9359900" cy="523220"/>
          </a:xfrm>
          <a:prstGeom prst="rect">
            <a:avLst/>
          </a:prstGeom>
          <a:noFill/>
        </p:spPr>
        <p:txBody>
          <a:bodyPr wrap="square">
            <a:spAutoFit/>
          </a:bodyPr>
          <a:lstStyle/>
          <a:p>
            <a:r>
              <a:rPr lang="ru-RU" altLang="ru-RU" sz="2800" b="1" dirty="0">
                <a:solidFill>
                  <a:srgbClr val="C00000"/>
                </a:solidFill>
                <a:latin typeface="Times New Roman" panose="02020603050405020304" pitchFamily="18" charset="0"/>
                <a:cs typeface="Times New Roman" panose="02020603050405020304" pitchFamily="18" charset="0"/>
              </a:rPr>
              <a:t>Постановление Правительства РФ от 31.12.2020 N 2467</a:t>
            </a:r>
            <a:endParaRPr lang="ru-RU" sz="2800" dirty="0">
              <a:solidFill>
                <a:srgbClr val="C00000"/>
              </a:solidFill>
            </a:endParaRPr>
          </a:p>
        </p:txBody>
      </p:sp>
      <p:sp>
        <p:nvSpPr>
          <p:cNvPr id="5" name="TextBox 4">
            <a:extLst>
              <a:ext uri="{FF2B5EF4-FFF2-40B4-BE49-F238E27FC236}">
                <a16:creationId xmlns:a16="http://schemas.microsoft.com/office/drawing/2014/main" id="{823A4673-47E9-423F-B18B-17FEF7AC2D0F}"/>
              </a:ext>
            </a:extLst>
          </p:cNvPr>
          <p:cNvSpPr txBox="1"/>
          <p:nvPr/>
        </p:nvSpPr>
        <p:spPr>
          <a:xfrm>
            <a:off x="431800" y="668754"/>
            <a:ext cx="11506200" cy="6001643"/>
          </a:xfrm>
          <a:prstGeom prst="rect">
            <a:avLst/>
          </a:prstGeom>
          <a:noFill/>
        </p:spPr>
        <p:txBody>
          <a:bodyPr wrap="square">
            <a:spAutoFit/>
          </a:bodyPr>
          <a:lstStyle/>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Продлены сроки действия и осуществление контроля за соблюдением работодателями требований трудового законодательства по следующим актам:</a:t>
            </a:r>
          </a:p>
          <a:p>
            <a:pPr algn="just">
              <a:buFont typeface="Wingdings 2" panose="05020102010507070707" pitchFamily="18" charset="2"/>
              <a:buNone/>
            </a:pPr>
            <a:r>
              <a:rPr lang="ru-RU" altLang="ru-RU" sz="2400" b="1" dirty="0">
                <a:solidFill>
                  <a:srgbClr val="FF0000"/>
                </a:solidFill>
                <a:latin typeface="Times New Roman" panose="02020603050405020304" pitchFamily="18" charset="0"/>
                <a:cs typeface="Times New Roman" panose="02020603050405020304" pitchFamily="18" charset="0"/>
              </a:rPr>
              <a:t>СИЗ </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828. Приказы уполномоченных федеральных органов исполнительной власти об утверждении типовых норм бесплатной выдачи специальной одежды, специальной обуви и других средств индивидуальной защиты работникам (статья 221 Трудового кодекса Российской Федерации)</a:t>
            </a:r>
            <a:r>
              <a:rPr lang="ru-RU" altLang="ru-RU" sz="2400" dirty="0">
                <a:solidFill>
                  <a:schemeClr val="accent1"/>
                </a:solidFill>
                <a:latin typeface="Times New Roman" panose="02020603050405020304" pitchFamily="18" charset="0"/>
                <a:cs typeface="Times New Roman" panose="02020603050405020304" pitchFamily="18" charset="0"/>
              </a:rPr>
              <a:t> (без ограничения срока)</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916. Приказ Министерства здравоохранения и социального развития Российской Федерации от 1 июня 2009 г. N 290н </a:t>
            </a:r>
            <a:r>
              <a:rPr lang="ru-RU" altLang="ru-RU" sz="2400" dirty="0">
                <a:solidFill>
                  <a:schemeClr val="accent1"/>
                </a:solidFill>
                <a:latin typeface="Times New Roman" panose="02020603050405020304" pitchFamily="18" charset="0"/>
                <a:cs typeface="Times New Roman" panose="02020603050405020304" pitchFamily="18" charset="0"/>
              </a:rPr>
              <a:t>(без ограничения срока)</a:t>
            </a:r>
          </a:p>
          <a:p>
            <a:pPr algn="just"/>
            <a:endParaRPr lang="ru-RU" altLang="ru-RU" sz="2400" dirty="0">
              <a:latin typeface="Times New Roman" panose="02020603050405020304" pitchFamily="18" charset="0"/>
              <a:cs typeface="Times New Roman" panose="02020603050405020304" pitchFamily="18" charset="0"/>
            </a:endParaRPr>
          </a:p>
          <a:p>
            <a:pPr algn="just"/>
            <a:r>
              <a:rPr lang="ru-RU" altLang="ru-RU" sz="2400" dirty="0">
                <a:latin typeface="Times New Roman" panose="02020603050405020304" pitchFamily="18" charset="0"/>
                <a:cs typeface="Times New Roman" panose="02020603050405020304" pitchFamily="18" charset="0"/>
              </a:rPr>
              <a:t>Планируется, что вместо 66 Типовых отраслевых норм выдачи СИЗ выйдут единые нормы, в которых используется совершенно иной принцип подбора спецодежды, спецобуви и других СИЗ. Выдача СИЗ не по профессии работника, а по опасности, (</a:t>
            </a:r>
            <a:r>
              <a:rPr lang="ru-RU" altLang="ru-RU" sz="2400" dirty="0" err="1">
                <a:latin typeface="Times New Roman" panose="02020603050405020304" pitchFamily="18" charset="0"/>
                <a:cs typeface="Times New Roman" panose="02020603050405020304" pitchFamily="18" charset="0"/>
              </a:rPr>
              <a:t>профрискам</a:t>
            </a:r>
            <a:r>
              <a:rPr lang="ru-RU" altLang="ru-RU" sz="2400" dirty="0">
                <a:latin typeface="Times New Roman" panose="02020603050405020304" pitchFamily="18" charset="0"/>
                <a:cs typeface="Times New Roman" panose="02020603050405020304" pitchFamily="18" charset="0"/>
              </a:rPr>
              <a:t>) которые существуют на его рабочем месте.</a:t>
            </a:r>
          </a:p>
          <a:p>
            <a:pPr algn="just">
              <a:buFont typeface="Wingdings 2" panose="05020102010507070707" pitchFamily="18" charset="2"/>
              <a:buNone/>
            </a:pPr>
            <a:endParaRPr lang="ru-RU" altLang="ru-RU" sz="2400" dirty="0">
              <a:solidFill>
                <a:schemeClr val="accent1"/>
              </a:solidFill>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b="1" dirty="0">
                <a:solidFill>
                  <a:srgbClr val="FF0000"/>
                </a:solidFill>
                <a:latin typeface="Times New Roman" panose="02020603050405020304" pitchFamily="18" charset="0"/>
                <a:cs typeface="Times New Roman" panose="02020603050405020304" pitchFamily="18" charset="0"/>
              </a:rPr>
              <a:t> </a:t>
            </a:r>
            <a:endParaRPr lang="ru-RU" altLang="ru-RU" sz="24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5348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24AD87-D793-4D54-8189-B2F51B59D631}"/>
              </a:ext>
            </a:extLst>
          </p:cNvPr>
          <p:cNvSpPr txBox="1"/>
          <p:nvPr/>
        </p:nvSpPr>
        <p:spPr>
          <a:xfrm>
            <a:off x="704850" y="373440"/>
            <a:ext cx="10782300" cy="6740307"/>
          </a:xfrm>
          <a:prstGeom prst="rect">
            <a:avLst/>
          </a:prstGeom>
          <a:noFill/>
        </p:spPr>
        <p:txBody>
          <a:bodyPr wrap="square">
            <a:spAutoFit/>
          </a:bodyPr>
          <a:lstStyle/>
          <a:p>
            <a:pPr algn="just">
              <a:buFont typeface="Wingdings 2" panose="05020102010507070707" pitchFamily="18" charset="2"/>
              <a:buNone/>
            </a:pPr>
            <a:endParaRPr lang="ru-RU" altLang="ru-RU" sz="2400" b="1" dirty="0">
              <a:solidFill>
                <a:srgbClr val="FF0000"/>
              </a:solidFill>
              <a:latin typeface="Times New Roman" panose="02020603050405020304" pitchFamily="18" charset="0"/>
              <a:cs typeface="Times New Roman" panose="02020603050405020304" pitchFamily="18" charset="0"/>
            </a:endParaRPr>
          </a:p>
          <a:p>
            <a:pPr algn="ctr">
              <a:buFont typeface="Wingdings 2" panose="05020102010507070707" pitchFamily="18" charset="2"/>
              <a:buNone/>
            </a:pPr>
            <a:r>
              <a:rPr lang="ru-RU" altLang="ru-RU" sz="2400" dirty="0">
                <a:solidFill>
                  <a:schemeClr val="accent1">
                    <a:lumMod val="75000"/>
                  </a:schemeClr>
                </a:solidFill>
                <a:latin typeface="Times New Roman" panose="02020603050405020304" pitchFamily="18" charset="0"/>
                <a:cs typeface="Times New Roman" panose="02020603050405020304" pitchFamily="18" charset="0"/>
              </a:rPr>
              <a:t>Постановление Правительства РФ от 31.12.2020г. № 2467:</a:t>
            </a:r>
          </a:p>
          <a:p>
            <a:pPr algn="ctr">
              <a:buFont typeface="Wingdings 2" panose="05020102010507070707" pitchFamily="18" charset="2"/>
              <a:buNone/>
            </a:pPr>
            <a:r>
              <a:rPr lang="ru-RU" altLang="ru-RU" sz="2400" dirty="0">
                <a:solidFill>
                  <a:schemeClr val="accent1">
                    <a:lumMod val="75000"/>
                  </a:schemeClr>
                </a:solidFill>
                <a:latin typeface="Times New Roman" panose="02020603050405020304" pitchFamily="18" charset="0"/>
                <a:cs typeface="Times New Roman" panose="02020603050405020304" pitchFamily="18" charset="0"/>
              </a:rPr>
              <a:t>Продлеваются сроки действия нормативных актов:</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Постановление Правительства Российской Федерации от 28 апреля 1993 г. N 377 "О реализации Закона Российской Федерации "О психиатрической помощи и гарантиях прав граждан при ее оказании"</a:t>
            </a:r>
            <a:r>
              <a:rPr lang="ru-RU" altLang="ru-RU" sz="2400" dirty="0">
                <a:solidFill>
                  <a:srgbClr val="FF0000"/>
                </a:solidFill>
                <a:latin typeface="Times New Roman" panose="02020603050405020304" pitchFamily="18" charset="0"/>
                <a:cs typeface="Times New Roman" panose="02020603050405020304" pitchFamily="18" charset="0"/>
              </a:rPr>
              <a:t> (до 1 сентября 2021 г.)</a:t>
            </a:r>
          </a:p>
          <a:p>
            <a:pPr algn="just">
              <a:buFont typeface="Wingdings 2" panose="05020102010507070707" pitchFamily="18" charset="2"/>
              <a:buNone/>
            </a:pPr>
            <a:endParaRPr lang="ru-RU" altLang="ru-RU" sz="2400" dirty="0">
              <a:solidFill>
                <a:srgbClr val="FF0000"/>
              </a:solidFill>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Постановление Правительства Российской Федерации от 23 сентября 2002 г. N 695 "О прохождении обязательного психиатрического освидетельствования работниками, … а также работающими в условиях повышенной опасности"</a:t>
            </a:r>
            <a:r>
              <a:rPr lang="ru-RU" altLang="ru-RU" sz="2400" dirty="0">
                <a:solidFill>
                  <a:schemeClr val="accent1"/>
                </a:solidFill>
                <a:latin typeface="Times New Roman" panose="02020603050405020304" pitchFamily="18" charset="0"/>
                <a:cs typeface="Times New Roman" panose="02020603050405020304" pitchFamily="18" charset="0"/>
              </a:rPr>
              <a:t> </a:t>
            </a:r>
            <a:r>
              <a:rPr lang="ru-RU" altLang="ru-RU" sz="2400" dirty="0">
                <a:solidFill>
                  <a:srgbClr val="FF0000"/>
                </a:solidFill>
                <a:latin typeface="Times New Roman" panose="02020603050405020304" pitchFamily="18" charset="0"/>
                <a:cs typeface="Times New Roman" panose="02020603050405020304" pitchFamily="18" charset="0"/>
              </a:rPr>
              <a:t>(до 1 сентября 2021 г.)</a:t>
            </a:r>
          </a:p>
          <a:p>
            <a:pPr algn="just"/>
            <a:endParaRPr lang="ru-RU"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909. Постановление Министерства труда и социальной защиты Российской Федерации N 1, Министерства образования Российской Федерации N 29 от 13 января 2003 г. "Об утверждении Порядка обучения по охране труда и проверки знаний требований охраны труда работников организаций» </a:t>
            </a:r>
            <a:r>
              <a:rPr lang="ru-RU" sz="2400" dirty="0">
                <a:solidFill>
                  <a:srgbClr val="FF0000"/>
                </a:solidFill>
                <a:latin typeface="Times New Roman" panose="02020603050405020304" pitchFamily="18" charset="0"/>
                <a:cs typeface="Times New Roman" panose="02020603050405020304" pitchFamily="18" charset="0"/>
              </a:rPr>
              <a:t>(до 1 сентября 2021 г.)</a:t>
            </a:r>
          </a:p>
          <a:p>
            <a:pPr algn="just">
              <a:buFont typeface="Wingdings 2" panose="05020102010507070707" pitchFamily="18" charset="2"/>
              <a:buNone/>
            </a:pPr>
            <a:endParaRPr lang="ru-RU" altLang="ru-RU"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2312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43F080-E475-4193-9C48-F5CCBC900F9E}"/>
              </a:ext>
            </a:extLst>
          </p:cNvPr>
          <p:cNvSpPr txBox="1"/>
          <p:nvPr/>
        </p:nvSpPr>
        <p:spPr>
          <a:xfrm>
            <a:off x="539750" y="417127"/>
            <a:ext cx="11290300" cy="5419369"/>
          </a:xfrm>
          <a:prstGeom prst="rect">
            <a:avLst/>
          </a:prstGeom>
          <a:noFill/>
        </p:spPr>
        <p:txBody>
          <a:bodyPr wrap="square">
            <a:spAutoFit/>
          </a:bodyPr>
          <a:lstStyle/>
          <a:p>
            <a:pPr>
              <a:lnSpc>
                <a:spcPct val="107000"/>
              </a:lnSpc>
              <a:spcAft>
                <a:spcPts val="800"/>
              </a:spcAft>
            </a:pPr>
            <a:endParaRPr lang="ru-RU" sz="2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 По новым противопожарным правилам в соответствии с </a:t>
            </a:r>
            <a:r>
              <a:rPr lang="ru-RU" sz="2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Постановлением Правительства РФ от 16.09.2020г № 1479 </a:t>
            </a: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«Об утверждении правил противопожарного режима»   организация должна вести </a:t>
            </a:r>
            <a:r>
              <a:rPr lang="ru-RU" sz="26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журнал эксплуатации систем противопожарной защиты </a:t>
            </a:r>
            <a:r>
              <a:rPr lang="ru-RU" sz="2600" dirty="0">
                <a:effectLst/>
                <a:latin typeface="Times New Roman" panose="02020603050405020304" pitchFamily="18" charset="0"/>
                <a:ea typeface="Calibri" panose="020F0502020204030204" pitchFamily="34" charset="0"/>
                <a:cs typeface="Times New Roman" panose="02020603050405020304" pitchFamily="18" charset="0"/>
              </a:rPr>
              <a:t>в который вписываются все работы, которые ведутся со средствами обеспечения пожарной безопасности. Можно продолжать вести журнал по техобслуживанию огнетушителей, но при проверке МЧС будет проверять ведение журнала, который теперь требуется вести по новым правилам</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endParaRPr lang="ru-RU" sz="2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ru-RU" sz="2400">
                <a:latin typeface="Times New Roman" panose="02020603050405020304" pitchFamily="18" charset="0"/>
                <a:ea typeface="Calibri" panose="020F0502020204030204" pitchFamily="34" charset="0"/>
                <a:cs typeface="Times New Roman" panose="02020603050405020304" pitchFamily="18" charset="0"/>
              </a:rPr>
              <a:t>В </a:t>
            </a:r>
            <a:r>
              <a:rPr lang="ru-RU" sz="2400" dirty="0">
                <a:latin typeface="Times New Roman" panose="02020603050405020304" pitchFamily="18" charset="0"/>
                <a:ea typeface="Calibri" panose="020F0502020204030204" pitchFamily="34" charset="0"/>
                <a:cs typeface="Times New Roman" panose="02020603050405020304" pitchFamily="18" charset="0"/>
              </a:rPr>
              <a:t>документе прописано как должна делаться инструкция по противопожарной безопасности </a:t>
            </a:r>
            <a:r>
              <a:rPr lang="ru-RU" sz="2400">
                <a:latin typeface="Times New Roman" panose="02020603050405020304" pitchFamily="18" charset="0"/>
                <a:ea typeface="Calibri" panose="020F0502020204030204" pitchFamily="34" charset="0"/>
                <a:cs typeface="Times New Roman" panose="02020603050405020304" pitchFamily="18" charset="0"/>
              </a:rPr>
              <a:t>в организации.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4787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DD5DC45-A61D-4E94-907C-DB7879A6404F}"/>
              </a:ext>
            </a:extLst>
          </p:cNvPr>
          <p:cNvSpPr txBox="1"/>
          <p:nvPr/>
        </p:nvSpPr>
        <p:spPr>
          <a:xfrm>
            <a:off x="3048000" y="107434"/>
            <a:ext cx="6096000" cy="646331"/>
          </a:xfrm>
          <a:prstGeom prst="rect">
            <a:avLst/>
          </a:prstGeom>
          <a:noFill/>
        </p:spPr>
        <p:txBody>
          <a:bodyPr wrap="square">
            <a:spAutoFit/>
          </a:bodyPr>
          <a:lstStyle/>
          <a:p>
            <a:r>
              <a:rPr lang="ru-RU" altLang="ru-RU" sz="1800" b="1" dirty="0">
                <a:solidFill>
                  <a:schemeClr val="tx1"/>
                </a:solidFill>
                <a:latin typeface="Times New Roman" panose="02020603050405020304" pitchFamily="18" charset="0"/>
                <a:cs typeface="Times New Roman" panose="02020603050405020304" pitchFamily="18" charset="0"/>
              </a:rPr>
              <a:t>«</a:t>
            </a:r>
            <a:r>
              <a:rPr lang="ru-RU" altLang="ru-RU" sz="3600" dirty="0">
                <a:solidFill>
                  <a:srgbClr val="C00000"/>
                </a:solidFill>
                <a:latin typeface="Times New Roman" panose="02020603050405020304" pitchFamily="18" charset="0"/>
                <a:cs typeface="Times New Roman" panose="02020603050405020304" pitchFamily="18" charset="0"/>
              </a:rPr>
              <a:t>Регуляторная гильотина»</a:t>
            </a:r>
            <a:endParaRPr lang="ru-RU" sz="3600" dirty="0">
              <a:solidFill>
                <a:srgbClr val="C00000"/>
              </a:solidFill>
            </a:endParaRPr>
          </a:p>
        </p:txBody>
      </p:sp>
      <p:sp>
        <p:nvSpPr>
          <p:cNvPr id="9" name="TextBox 8">
            <a:extLst>
              <a:ext uri="{FF2B5EF4-FFF2-40B4-BE49-F238E27FC236}">
                <a16:creationId xmlns:a16="http://schemas.microsoft.com/office/drawing/2014/main" id="{266D181A-2A41-4726-B163-0FF32E8B4AC0}"/>
              </a:ext>
            </a:extLst>
          </p:cNvPr>
          <p:cNvSpPr txBox="1"/>
          <p:nvPr/>
        </p:nvSpPr>
        <p:spPr>
          <a:xfrm>
            <a:off x="727075" y="856357"/>
            <a:ext cx="10255250" cy="4154984"/>
          </a:xfrm>
          <a:prstGeom prst="rect">
            <a:avLst/>
          </a:prstGeom>
          <a:noFill/>
        </p:spPr>
        <p:txBody>
          <a:bodyPr wrap="square">
            <a:spAutoFit/>
          </a:bodyPr>
          <a:lstStyle/>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	</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Минтруд в рамках реализации «регуляторной гильотины» сократил количество нормативных актов в сфере охраны труда.  Вместо них будут действовать 48 новых правил по охране труда. </a:t>
            </a: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По состоянию на 01.01.2021г. опубликовано 40 новых Правил по охране труда, из них 38 действуют с 01.01.2021 и  2 с 1.03.2021г. </a:t>
            </a:r>
          </a:p>
          <a:p>
            <a:pPr algn="just">
              <a:buFont typeface="Wingdings 2" panose="05020102010507070707" pitchFamily="18" charset="2"/>
              <a:buNone/>
            </a:pPr>
            <a:endParaRPr lang="ru-RU" altLang="ru-RU" sz="2400" dirty="0">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Ожидается еще 8 правил по охране труда.</a:t>
            </a:r>
          </a:p>
          <a:p>
            <a:pPr algn="just">
              <a:buFont typeface="Wingdings 2" panose="05020102010507070707" pitchFamily="18" charset="2"/>
              <a:buNone/>
            </a:pPr>
            <a:endParaRPr lang="ru-RU" altLang="ru-RU" sz="2400" dirty="0">
              <a:latin typeface="Times New Roman" panose="02020603050405020304" pitchFamily="18" charset="0"/>
              <a:cs typeface="Times New Roman" panose="02020603050405020304" pitchFamily="18" charset="0"/>
            </a:endParaRPr>
          </a:p>
          <a:p>
            <a:pPr algn="just">
              <a:buFont typeface="Wingdings 2" panose="05020102010507070707" pitchFamily="18" charset="2"/>
              <a:buNone/>
            </a:pPr>
            <a:r>
              <a:rPr lang="ru-RU" altLang="ru-RU" sz="2400" dirty="0">
                <a:latin typeface="Times New Roman" panose="02020603050405020304" pitchFamily="18" charset="0"/>
                <a:cs typeface="Times New Roman" panose="02020603050405020304" pitchFamily="18" charset="0"/>
              </a:rPr>
              <a:t>  Из всех 40  новых правил для деятельности  образовательных организаций отобрали 16 правил:</a:t>
            </a:r>
          </a:p>
        </p:txBody>
      </p:sp>
    </p:spTree>
    <p:extLst>
      <p:ext uri="{BB962C8B-B14F-4D97-AF65-F5344CB8AC3E}">
        <p14:creationId xmlns:p14="http://schemas.microsoft.com/office/powerpoint/2010/main" val="1633317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F83BF5-00C5-401E-93DE-D7E136821475}"/>
              </a:ext>
            </a:extLst>
          </p:cNvPr>
          <p:cNvSpPr txBox="1"/>
          <p:nvPr/>
        </p:nvSpPr>
        <p:spPr>
          <a:xfrm>
            <a:off x="266700" y="238478"/>
            <a:ext cx="11747500" cy="6396431"/>
          </a:xfrm>
          <a:prstGeom prst="rect">
            <a:avLst/>
          </a:prstGeom>
          <a:noFill/>
        </p:spPr>
        <p:txBody>
          <a:bodyPr wrap="square">
            <a:spAutoFit/>
          </a:bodyPr>
          <a:lstStyle/>
          <a:p>
            <a:pPr algn="just">
              <a:lnSpc>
                <a:spcPct val="115000"/>
              </a:lnSpc>
              <a:spcAft>
                <a:spcPts val="1000"/>
              </a:spcAft>
            </a:pPr>
            <a:r>
              <a:rPr lang="ru-RU" sz="24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Перечень новых правил по охране, затрагивающих образовательные организации.</a:t>
            </a:r>
            <a:endPar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a:t>
            </a: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Приказ Министерства труда и социальной защиты Российской Федерации от 23.09.2020 г. № 644н «Об утверждении Правил по охране труда в лесозаготовительном, деревообрабатывающем производствах и при выполнении лесохозяйственных работ» </a:t>
            </a:r>
            <a:r>
              <a:rPr lang="ru-RU" sz="24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(примеры должностей: учитель технологии по столярному делу)</a:t>
            </a:r>
            <a:r>
              <a:rPr lang="ru-RU"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Приказ Министерства труда и социальной защиты Российской Федерации от 27.11.2020 г. № 834н «Об утверждении Правил по охране труда при использовании отдельных видов химических веществ и материалов, при химической чистке, стирке, обеззараживании и дезактивации»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учитель химии, лаборант кабинета химии, машинист по стирке белья и специальной одежды)</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Приказ Министерства труда и социальной защиты Российской Федерации от 17.12.2020 г. № 924н «Об утверждении Правил по охране труда при эксплуатации объектов теплоснабжения и </a:t>
            </a:r>
            <a:r>
              <a:rPr lang="ru-RU"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теплопотребляющих</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установок»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кочегар, оператор котельной и др.)</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2339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53ED8C-D2A4-491A-9E56-2390E49780BB}"/>
              </a:ext>
            </a:extLst>
          </p:cNvPr>
          <p:cNvSpPr txBox="1"/>
          <p:nvPr/>
        </p:nvSpPr>
        <p:spPr>
          <a:xfrm>
            <a:off x="266700" y="333632"/>
            <a:ext cx="11658600" cy="5971699"/>
          </a:xfrm>
          <a:prstGeom prst="rect">
            <a:avLst/>
          </a:prstGeom>
          <a:noFill/>
        </p:spPr>
        <p:txBody>
          <a:bodyPr wrap="square">
            <a:spAutoFit/>
          </a:bodyPr>
          <a:lstStyle/>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 Приказ Министерства труда и социальной защиты Российской Федерации от 15.12.2020 г. № 903н «Об утверждении Правил по охране труда при эксплуатации электроустановок»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электрик)</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Приказ Министерства труда и социальной защиты Российской Федерации от 11.12.2020 г. № 884н «Об утверждении Правил по охране труда при выполнении электросварочных и газосварочных работ»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электросварщик, газосварщик)</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 Приказ Министерства труда и социальной защиты Российской Федерации от 09.12.2020 г. № 871н «Об утверждении Правил по охране труда на автомобильном транспорте»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водитель)</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 Приказ Министерства труда и социальной защиты Российской Федерации от 16.11.2020 г. № 782н «Об утверждении Правил по охране труда при работе на высоте» </a:t>
            </a:r>
            <a:r>
              <a:rPr lang="ru-RU"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электрик, рабочий по комплексному обслуживанию зданий)</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3226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FC9447-CC01-458E-8F49-ADE1D1CFB6CD}"/>
              </a:ext>
            </a:extLst>
          </p:cNvPr>
          <p:cNvSpPr txBox="1"/>
          <p:nvPr/>
        </p:nvSpPr>
        <p:spPr>
          <a:xfrm>
            <a:off x="317500" y="203486"/>
            <a:ext cx="11658600" cy="6556795"/>
          </a:xfrm>
          <a:prstGeom prst="rect">
            <a:avLst/>
          </a:prstGeom>
          <a:noFill/>
        </p:spPr>
        <p:txBody>
          <a:bodyPr wrap="square">
            <a:spAutoFit/>
          </a:bodyPr>
          <a:lstStyle/>
          <a:p>
            <a:pPr algn="just">
              <a:lnSpc>
                <a:spcPct val="115000"/>
              </a:lnSpc>
              <a:spcAft>
                <a:spcPts val="1000"/>
              </a:spcAft>
            </a:pP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8. Приказ Министерства труда и социальной защиты Российской Федерации от 28.10.2020 г. № 753н «Об утверждении Правил по охране труда при погрузочно-разгрузочных работах и размещении грузов» </a:t>
            </a:r>
            <a:r>
              <a:rPr lang="ru-RU" sz="23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кладовщик, кастелянша, рабочий по комплексному обслуживанию зданий)</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3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9. Приказ Министерства труда и социальной защиты Российской Федерации от 27.11.2020 г. № 835н «Об утверждении Правил по охране труда при работе с инструментом и приспособлениями» </a:t>
            </a:r>
            <a:r>
              <a:rPr lang="ru-RU" sz="23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электрик, рабочий по комплексному обслуживанию зданий, слесарь сантехник, учитель технологии)</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3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 Приказ Министерства труда и социальной защиты Российской Федерации от 15.12.2020 г. № 902н «Об утверждении Правил по охране труда при работе в ограниченных и замкнутых пространствах» </a:t>
            </a:r>
            <a:r>
              <a:rPr lang="ru-RU" sz="23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(вступает в силу с 01.03.2021 г.)</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3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рабочий по комплексному обслуживанию зданий, слесарь сантехник)</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3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11. Приказ Министерства труда и социальной защиты Российской Федерации от 29.10.2020 г. № 758н «Об утверждении Правил по охране труда в жилищно-коммунальном хозяйстве» </a:t>
            </a:r>
            <a:r>
              <a:rPr lang="ru-RU" sz="23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(примеры должностей: дворник, уборщик служебных помещений, слесарь сантехник)</a:t>
            </a:r>
            <a:r>
              <a:rPr lang="ru-RU" sz="2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3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4015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E0D2A78-6877-47BB-B2A5-BF06B12CE1D0}"/>
              </a:ext>
            </a:extLst>
          </p:cNvPr>
          <p:cNvSpPr txBox="1"/>
          <p:nvPr/>
        </p:nvSpPr>
        <p:spPr>
          <a:xfrm>
            <a:off x="457200" y="197346"/>
            <a:ext cx="11277600" cy="6463308"/>
          </a:xfrm>
          <a:prstGeom prst="rect">
            <a:avLst/>
          </a:prstGeom>
          <a:noFill/>
        </p:spPr>
        <p:txBody>
          <a:bodyPr wrap="square">
            <a:spAutoFit/>
          </a:bodyPr>
          <a:lstStyle/>
          <a:p>
            <a:pPr algn="just"/>
            <a:r>
              <a:rPr lang="ru-RU" sz="2300" dirty="0">
                <a:latin typeface="Times New Roman" panose="02020603050405020304" pitchFamily="18" charset="0"/>
                <a:cs typeface="Times New Roman" panose="02020603050405020304" pitchFamily="18" charset="0"/>
              </a:rPr>
              <a:t>12. Приказ Министерства труда и социальной защиты Российской Федерации от 02.12.2020 г. № 849н «Об утверждении Правил по охране труда при выполнении окрасочных работ» (примеры должностей: рабочий по комплексному обслуживанию зданий).</a:t>
            </a:r>
          </a:p>
          <a:p>
            <a:pPr algn="just"/>
            <a:r>
              <a:rPr lang="ru-RU" sz="2300" dirty="0">
                <a:latin typeface="Times New Roman" panose="02020603050405020304" pitchFamily="18" charset="0"/>
                <a:cs typeface="Times New Roman" panose="02020603050405020304" pitchFamily="18" charset="0"/>
              </a:rPr>
              <a:t>13. Приказ Министерства труда и социальной защиты Российской Федерации от 11.12.2020 г. №886н «Об утверждении правил по охране труда  на морских судах и судах внутреннего водного транспорта». (для организаций  использующих водный транспорт)  </a:t>
            </a:r>
          </a:p>
          <a:p>
            <a:pPr algn="just"/>
            <a:r>
              <a:rPr lang="ru-RU" sz="2300" dirty="0">
                <a:latin typeface="Times New Roman" panose="02020603050405020304" pitchFamily="18" charset="0"/>
                <a:cs typeface="Times New Roman" panose="02020603050405020304" pitchFamily="18" charset="0"/>
              </a:rPr>
              <a:t>14. Приказ Министерства труда и социальной защиты Российской Федерации от 11.12.2020 г. №883н «Об утверждении правил по охране труда  при строительстве, реконструкции и ремонте» (примеры должностей: рабочий по комплексному обслуживанию зданий).</a:t>
            </a:r>
          </a:p>
          <a:p>
            <a:pPr algn="just"/>
            <a:r>
              <a:rPr lang="ru-RU" sz="2300" dirty="0">
                <a:latin typeface="Times New Roman" panose="02020603050405020304" pitchFamily="18" charset="0"/>
                <a:cs typeface="Times New Roman" panose="02020603050405020304" pitchFamily="18" charset="0"/>
              </a:rPr>
              <a:t>15. Приказ Министерства труда и социальной защиты Российской Федерации от 27.10.2020 г. №746н «Об утверждении правил по охране труда  в сельском хозяйстве» (для работ выполняемых в сельском хозяйстве,  на пришкольных учебно-опытных участке).</a:t>
            </a:r>
          </a:p>
          <a:p>
            <a:pPr algn="just"/>
            <a:r>
              <a:rPr lang="ru-RU" sz="2300" dirty="0">
                <a:latin typeface="Times New Roman" panose="02020603050405020304" pitchFamily="18" charset="0"/>
                <a:cs typeface="Times New Roman" panose="02020603050405020304" pitchFamily="18" charset="0"/>
              </a:rPr>
              <a:t> 16. Приказ Министерства труда и социальной защиты Российской Федерации от 16.11.2020 г. №780н «Об утверждении правил по охране труда  при проведении работ в легкой промышленности» (для работ по изготовлению и ремонту текстильных изделий). </a:t>
            </a:r>
          </a:p>
        </p:txBody>
      </p:sp>
    </p:spTree>
    <p:extLst>
      <p:ext uri="{BB962C8B-B14F-4D97-AF65-F5344CB8AC3E}">
        <p14:creationId xmlns:p14="http://schemas.microsoft.com/office/powerpoint/2010/main" val="757716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19374C-75A5-41CB-81E0-B157BD54C948}"/>
              </a:ext>
            </a:extLst>
          </p:cNvPr>
          <p:cNvSpPr txBox="1"/>
          <p:nvPr/>
        </p:nvSpPr>
        <p:spPr>
          <a:xfrm>
            <a:off x="431800" y="185410"/>
            <a:ext cx="11353800" cy="6789423"/>
          </a:xfrm>
          <a:prstGeom prst="rect">
            <a:avLst/>
          </a:prstGeom>
          <a:noFill/>
        </p:spPr>
        <p:txBody>
          <a:bodyPr wrap="square">
            <a:spAutoFit/>
          </a:bodyPr>
          <a:lstStyle/>
          <a:p>
            <a:pPr algn="ctr">
              <a:lnSpc>
                <a:spcPct val="107000"/>
              </a:lnSpc>
              <a:spcAft>
                <a:spcPts val="800"/>
              </a:spcAft>
            </a:pPr>
            <a:r>
              <a:rPr lang="ru-RU" sz="28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Внеочередные обучения требованиям охраны труда:</a:t>
            </a:r>
            <a:r>
              <a:rPr lang="ru-RU" sz="20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ts val="2100"/>
              </a:lnSpc>
              <a:spcAft>
                <a:spcPts val="1200"/>
              </a:spcAft>
            </a:pP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При изменении требований по охране труда в соответствии с новыми нормами нужно:</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525"/>
              </a:spcAft>
              <a:buSzPts val="1000"/>
              <a:buFont typeface="Symbol" panose="05050102010706020507" pitchFamily="18" charset="2"/>
              <a:buChar char=""/>
              <a:tabLst>
                <a:tab pos="457200" algn="l"/>
              </a:tabLst>
            </a:pP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внести изменения в локальные акты организации (приказы: о проведении внеочередной учебы, о </a:t>
            </a:r>
            <a:r>
              <a:rPr lang="ru-RU" sz="220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внесении изменений </a:t>
            </a: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в программу обучения и экзаменационные билеты и т.п.);</a:t>
            </a:r>
            <a:endParaRPr lang="ru-RU" sz="2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525"/>
              </a:spcAft>
              <a:buSzPts val="1000"/>
              <a:buFont typeface="Symbol" panose="05050102010706020507" pitchFamily="18" charset="2"/>
              <a:buChar char=""/>
              <a:tabLst>
                <a:tab pos="457200" algn="l"/>
              </a:tabLst>
            </a:pP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провести внеплановые инструктажи с работниками (предварительно внести изменения в должностную инструкцию по охране труда;</a:t>
            </a:r>
            <a:endParaRPr lang="ru-RU" sz="2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525"/>
              </a:spcAft>
              <a:buSzPts val="1000"/>
              <a:buFont typeface="Symbol" panose="05050102010706020507" pitchFamily="18" charset="2"/>
              <a:buChar char=""/>
              <a:tabLst>
                <a:tab pos="457200" algn="l"/>
              </a:tabLst>
            </a:pP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организовать обучение с внеочередной проверкой знаний по новым правилам охраны труда.</a:t>
            </a:r>
          </a:p>
          <a:p>
            <a:pPr>
              <a:lnSpc>
                <a:spcPct val="107000"/>
              </a:lnSpc>
              <a:spcAft>
                <a:spcPts val="525"/>
              </a:spcAft>
              <a:buSzPts val="1000"/>
              <a:tabLst>
                <a:tab pos="457200" algn="l"/>
              </a:tabLst>
            </a:pPr>
            <a:r>
              <a:rPr lang="ru-RU" sz="2400" b="0" i="0" dirty="0">
                <a:effectLst/>
                <a:latin typeface="Times New Roman" panose="02020603050405020304" pitchFamily="18" charset="0"/>
                <a:cs typeface="Times New Roman" panose="02020603050405020304" pitchFamily="18" charset="0"/>
              </a:rPr>
              <a:t>	В организации с начала надо утвердить с учетом мнения профсоюза перечень работ, профессий и должностей, подлежащих обучению по новым ПОТ, а также порядок, форму, периодичность и продолжительность обучения.</a:t>
            </a:r>
            <a:endPar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p>
            <a:pPr algn="just">
              <a:lnSpc>
                <a:spcPts val="2100"/>
              </a:lnSpc>
              <a:spcAft>
                <a:spcPts val="800"/>
              </a:spcAft>
            </a:pPr>
            <a:r>
              <a:rPr lang="ru-RU" sz="2200" i="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Проверку знаний проводит комиссия, члены которой уже прошли обучение и внеочередную проверку знаний с учетом новых требований в учебном центре (</a:t>
            </a:r>
            <a:r>
              <a:rPr lang="ru-RU" sz="2200" i="1" u="sng" dirty="0" err="1">
                <a:solidFill>
                  <a:srgbClr val="329A32"/>
                </a:solidFill>
                <a:effectLst/>
                <a:latin typeface="Georgia" panose="02040502050405020303" pitchFamily="18" charset="0"/>
                <a:ea typeface="Times New Roman" panose="02020603050405020304" pitchFamily="18" charset="0"/>
                <a:cs typeface="Times New Roman" panose="02020603050405020304" pitchFamily="18" charset="0"/>
                <a:hlinkClick r:id="rId2"/>
              </a:rPr>
              <a:t>пп</a:t>
            </a:r>
            <a:r>
              <a:rPr lang="ru-RU" sz="2200" i="1" u="sng" dirty="0">
                <a:solidFill>
                  <a:srgbClr val="329A32"/>
                </a:solidFill>
                <a:effectLst/>
                <a:latin typeface="Georgia" panose="02040502050405020303" pitchFamily="18" charset="0"/>
                <a:ea typeface="Times New Roman" panose="02020603050405020304" pitchFamily="18" charset="0"/>
                <a:cs typeface="Times New Roman" panose="02020603050405020304" pitchFamily="18" charset="0"/>
                <a:hlinkClick r:id="rId2"/>
              </a:rPr>
              <a:t>. 2.3.2</a:t>
            </a:r>
            <a:r>
              <a:rPr lang="ru-RU" sz="2200" i="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a:t>
            </a:r>
            <a:r>
              <a:rPr lang="ru-RU" sz="2200" i="1" u="sng" dirty="0">
                <a:solidFill>
                  <a:srgbClr val="329A32"/>
                </a:solidFill>
                <a:effectLst/>
                <a:latin typeface="Georgia" panose="02040502050405020303" pitchFamily="18" charset="0"/>
                <a:ea typeface="Times New Roman" panose="02020603050405020304" pitchFamily="18" charset="0"/>
                <a:cs typeface="Times New Roman" panose="02020603050405020304" pitchFamily="18" charset="0"/>
                <a:hlinkClick r:id="rId3"/>
              </a:rPr>
              <a:t>3.4</a:t>
            </a:r>
            <a:r>
              <a:rPr lang="ru-RU" sz="2200" i="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Порядка № 1/29). Только после этого они смогут провести экзамен на знание новых нормативных актов с работниками</a:t>
            </a:r>
            <a:r>
              <a:rPr lang="ru-RU" sz="24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ts val="2100"/>
              </a:lnSpc>
              <a:spcAft>
                <a:spcPts val="800"/>
              </a:spcAft>
            </a:pP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003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E87B49-45D2-4771-AFC0-D972F1CE87F6}"/>
              </a:ext>
            </a:extLst>
          </p:cNvPr>
          <p:cNvSpPr txBox="1"/>
          <p:nvPr/>
        </p:nvSpPr>
        <p:spPr>
          <a:xfrm>
            <a:off x="571500" y="357646"/>
            <a:ext cx="11226800" cy="5534849"/>
          </a:xfrm>
          <a:prstGeom prst="rect">
            <a:avLst/>
          </a:prstGeom>
          <a:noFill/>
        </p:spPr>
        <p:txBody>
          <a:bodyPr wrap="square">
            <a:spAutoFit/>
          </a:bodyPr>
          <a:lstStyle/>
          <a:p>
            <a:pPr algn="ctr">
              <a:lnSpc>
                <a:spcPts val="2100"/>
              </a:lnSpc>
              <a:spcAft>
                <a:spcPts val="1200"/>
              </a:spcAft>
            </a:pPr>
            <a:r>
              <a:rPr lang="ru-RU" sz="2000"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Как изменить инструкцию по ОТ по новым правилам охраны труда:</a:t>
            </a:r>
          </a:p>
          <a:p>
            <a:pPr algn="ctr">
              <a:lnSpc>
                <a:spcPts val="2100"/>
              </a:lnSpc>
              <a:spcAft>
                <a:spcPts val="1200"/>
              </a:spcAft>
            </a:pPr>
            <a:endParaRPr lang="ru-RU" sz="2000" b="1"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p>
            <a:pPr algn="just">
              <a:lnSpc>
                <a:spcPts val="2100"/>
              </a:lnSpc>
              <a:spcAft>
                <a:spcPts val="1200"/>
              </a:spcAft>
            </a:pP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Внесите </a:t>
            </a:r>
            <a:r>
              <a:rPr lang="ru-RU" sz="220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соответствующие </a:t>
            </a: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изменения в инструкции по охране труда только по тем должностям, которые соответствуют  новым или сделать вставку в инструкцию с изменениями.</a:t>
            </a:r>
          </a:p>
          <a:p>
            <a:pPr algn="just">
              <a:lnSpc>
                <a:spcPts val="2100"/>
              </a:lnSpc>
              <a:spcAft>
                <a:spcPts val="1200"/>
              </a:spcAft>
            </a:pP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Далее необходимо издать приказ об утверждении новой инструкции по охране труда. Гриф утверждения руководителем и согласования с профсоюзным комитетом.</a:t>
            </a:r>
          </a:p>
          <a:p>
            <a:pPr algn="just">
              <a:lnSpc>
                <a:spcPts val="2100"/>
              </a:lnSpc>
              <a:spcAft>
                <a:spcPts val="800"/>
              </a:spcAft>
            </a:pP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Документ вступит в силу  со дня, указанного в приказе (</a:t>
            </a:r>
            <a:r>
              <a:rPr lang="ru-RU" sz="2200" u="sng" dirty="0">
                <a:solidFill>
                  <a:srgbClr val="329A32"/>
                </a:solidFill>
                <a:effectLst/>
                <a:latin typeface="Georgia" panose="02040502050405020303" pitchFamily="18" charset="0"/>
                <a:ea typeface="Times New Roman" panose="02020603050405020304" pitchFamily="18" charset="0"/>
                <a:cs typeface="Times New Roman" panose="02020603050405020304" pitchFamily="18" charset="0"/>
                <a:hlinkClick r:id="rId2"/>
              </a:rPr>
              <a:t>ст. 12</a:t>
            </a: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ТК). При наличии профсоюза нужно согласовать с ним изменения в инструкцию до  её утверждения.</a:t>
            </a:r>
            <a:endParaRPr lang="ru-RU"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После того как работодатель утвердил инструкцию по охране труда, ее регистрируют в журнале учета инструкций ( Методические рекомендации по разработке инструкций по охране труда, </a:t>
            </a:r>
            <a:r>
              <a:rPr lang="ru-RU" sz="220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утв. Минтрудом РФ  </a:t>
            </a:r>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13.05.2004). </a:t>
            </a:r>
          </a:p>
          <a:p>
            <a:pPr algn="just"/>
            <a:endPar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p>
            <a:pPr algn="just"/>
            <a:r>
              <a:rPr lang="ru-RU" sz="22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Затем с работниками соответствующих должностей проводят внеплановый инструктаж и ознакомление с инструкцией с  подписями ознакомления в ней. </a:t>
            </a:r>
            <a:endParaRPr lang="ru-RU" sz="2200" dirty="0">
              <a:solidFill>
                <a:srgbClr val="000000"/>
              </a:solidFill>
              <a:effectLst/>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0539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3C4A32-4DFF-4AC6-841C-965720C9C940}"/>
              </a:ext>
            </a:extLst>
          </p:cNvPr>
          <p:cNvSpPr txBox="1"/>
          <p:nvPr/>
        </p:nvSpPr>
        <p:spPr>
          <a:xfrm>
            <a:off x="571500" y="278635"/>
            <a:ext cx="11252200" cy="5884431"/>
          </a:xfrm>
          <a:prstGeom prst="rect">
            <a:avLst/>
          </a:prstGeom>
          <a:noFill/>
        </p:spPr>
        <p:txBody>
          <a:bodyPr wrap="square">
            <a:spAutoFit/>
          </a:bodyPr>
          <a:lstStyle/>
          <a:p>
            <a:pPr algn="ctr">
              <a:lnSpc>
                <a:spcPct val="107000"/>
              </a:lnSpc>
              <a:spcAft>
                <a:spcPts val="800"/>
              </a:spcAft>
            </a:pPr>
            <a:r>
              <a:rPr lang="ru-RU" sz="2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ПОСТАНОВЛЕНИЕ</a:t>
            </a:r>
          </a:p>
          <a:p>
            <a:pPr algn="ctr">
              <a:lnSpc>
                <a:spcPct val="107000"/>
              </a:lnSpc>
              <a:spcAft>
                <a:spcPts val="800"/>
              </a:spcAft>
            </a:pPr>
            <a:r>
              <a:rPr lang="ru-RU" sz="2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Главного санитарного врача от 28 сентября 2020 г. N 28 </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400" b="1" dirty="0">
                <a:effectLst/>
                <a:latin typeface="Times New Roman" panose="02020603050405020304" pitchFamily="18" charset="0"/>
                <a:ea typeface="Calibri" panose="020F0502020204030204" pitchFamily="34" charset="0"/>
                <a:cs typeface="Times New Roman" panose="02020603050405020304" pitchFamily="18" charset="0"/>
              </a:rPr>
              <a:t>«ОБ УТВЕРЖДЕНИИ САНИТАРНЫХ ПРАВИЛ СП 2.4.3648-20 "САНИТАРНО-ЭПИДЕМИОЛОГИЧЕСКИЕ ТРЕБОВАНИЯ К ОРГАНИЗАЦИЯМ ВОСПИТАНИЯ И ОБУЧЕНИЯ, ОТДЫХА И ОЗДОРОВЛЕНИЯ ДЕТЕЙ И МОЛОДЕЖИ«</a:t>
            </a:r>
          </a:p>
          <a:p>
            <a:pPr algn="just">
              <a:lnSpc>
                <a:spcPct val="107000"/>
              </a:lnSpc>
              <a:spcAft>
                <a:spcPts val="800"/>
              </a:spcAft>
            </a:pPr>
            <a:r>
              <a:rPr lang="ru-RU" sz="24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34 </a:t>
            </a:r>
            <a:r>
              <a:rPr lang="ru-RU" sz="2400" b="1"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СанПина</a:t>
            </a:r>
            <a:r>
              <a:rPr lang="ru-RU" sz="24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относящиеся к образованию утратили свою силу с 1.01.2021г.</a:t>
            </a:r>
            <a:endParaRPr lang="ru-RU" sz="2400"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Действие с 1.01.2021 до 1.01.2027г. (48 страниц).  </a:t>
            </a:r>
          </a:p>
          <a:p>
            <a:pPr algn="just">
              <a:lnSpc>
                <a:spcPct val="107000"/>
              </a:lnSpc>
              <a:spcAft>
                <a:spcPts val="800"/>
              </a:spcAft>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Прописаны требования ко всем образовательным организациям: к помещениям, питанию, оборудованию  и т.п. Требования к отделке помещений, микроклимату, отоплению, освещению. Также к образовательным процессам и режимам дня, требования к отдельным видам образовательного процесса и т.д.</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440404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TM04033925[[fn=Капля]]</Template>
  <TotalTime>1143</TotalTime>
  <Words>1639</Words>
  <Application>Microsoft Office PowerPoint</Application>
  <PresentationFormat>Широкоэкранный</PresentationFormat>
  <Paragraphs>76</Paragraphs>
  <Slides>13</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13</vt:i4>
      </vt:variant>
    </vt:vector>
  </HeadingPairs>
  <TitlesOfParts>
    <vt:vector size="21" baseType="lpstr">
      <vt:lpstr>Arial</vt:lpstr>
      <vt:lpstr>Calibri</vt:lpstr>
      <vt:lpstr>Calibri Light</vt:lpstr>
      <vt:lpstr>Georgia</vt:lpstr>
      <vt:lpstr>Symbol</vt:lpstr>
      <vt:lpstr>Times New Roman</vt:lpstr>
      <vt:lpstr>Wingdings 2</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Дмитрий Боровиков</dc:creator>
  <cp:lastModifiedBy>Дмитрий Боровиков</cp:lastModifiedBy>
  <cp:revision>37</cp:revision>
  <dcterms:created xsi:type="dcterms:W3CDTF">2021-02-05T10:56:14Z</dcterms:created>
  <dcterms:modified xsi:type="dcterms:W3CDTF">2021-02-26T05:14:14Z</dcterms:modified>
</cp:coreProperties>
</file>